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6"/>
  </p:notesMasterIdLst>
  <p:sldIdLst>
    <p:sldId id="256" r:id="rId2"/>
    <p:sldId id="287" r:id="rId3"/>
    <p:sldId id="288" r:id="rId4"/>
    <p:sldId id="286" r:id="rId5"/>
    <p:sldId id="257" r:id="rId6"/>
    <p:sldId id="289" r:id="rId7"/>
    <p:sldId id="291" r:id="rId8"/>
    <p:sldId id="290" r:id="rId9"/>
    <p:sldId id="279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80" r:id="rId32"/>
    <p:sldId id="281" r:id="rId33"/>
    <p:sldId id="282" r:id="rId34"/>
    <p:sldId id="283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Hind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4C6B0-673D-469B-ACED-9AB666BF8482}">
  <a:tblStyle styleId="{7D54C6B0-673D-469B-ACED-9AB666BF84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391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540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4e99475fc_445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4e99475fc_445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966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762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36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35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1pPr>
          </a:lstStyle>
          <a:p>
            <a:endParaRPr/>
          </a:p>
        </p:txBody>
      </p:sp>
      <p:grpSp>
        <p:nvGrpSpPr>
          <p:cNvPr id="116" name="Google Shape;116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7" name="Google Shape;117;p9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3" name="Google Shape;123;p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tartupstockphoto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hin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210636" y="1217018"/>
            <a:ext cx="466243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000" dirty="0"/>
              <a:t>ARTIFICIAL VISION ROVER</a:t>
            </a:r>
            <a:br>
              <a:rPr lang="it-IT" dirty="0"/>
            </a:br>
            <a:r>
              <a:rPr lang="it-IT" sz="4800" dirty="0"/>
              <a:t>TEAM SPAZIO</a:t>
            </a:r>
            <a:endParaRPr dirty="0"/>
          </a:p>
        </p:txBody>
      </p:sp>
      <p:pic>
        <p:nvPicPr>
          <p:cNvPr id="5" name="Immagine 4" descr="Immagine che contiene segnale, esterni&#10;&#10;Descrizione generata automaticamente">
            <a:extLst>
              <a:ext uri="{FF2B5EF4-FFF2-40B4-BE49-F238E27FC236}">
                <a16:creationId xmlns:a16="http://schemas.microsoft.com/office/drawing/2014/main" id="{C7DA43B4-FD69-486B-BDBB-C93C165D0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1050" y="2354706"/>
            <a:ext cx="2481609" cy="2376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3CCFF"/>
                </a:solidFill>
              </a:rPr>
              <a:t>I am Jayden Smith</a:t>
            </a:r>
            <a:endParaRPr b="1">
              <a:solidFill>
                <a:srgbClr val="33CC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212" name="Google Shape;212;p17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</a:t>
            </a:r>
            <a:br>
              <a:rPr lang="en" sz="7200" dirty="0"/>
            </a:br>
            <a:r>
              <a:rPr lang="en" sz="7200" dirty="0"/>
              <a:t>CONCEPT</a:t>
            </a:r>
            <a:endParaRPr sz="7200"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</p:grpSpPr>
        <p:sp>
          <p:nvSpPr>
            <p:cNvPr id="245" name="Google Shape;245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4374000" y="1141450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rgbClr val="FF0066"/>
                </a:solidFill>
              </a:rPr>
              <a:t>thousand</a:t>
            </a:r>
            <a:r>
              <a:rPr lang="en"/>
              <a:t> words</a:t>
            </a: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4374000" y="2707725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 complex idea can be conveyed with just a single still image, namely making it possible to absorb large amounts of data quickly.</a:t>
            </a:r>
            <a:endParaRPr sz="1400"/>
          </a:p>
        </p:txBody>
      </p:sp>
      <p:pic>
        <p:nvPicPr>
          <p:cNvPr id="275" name="Google Shape;275;p24" descr="2.jpg"/>
          <p:cNvPicPr preferRelativeResize="0"/>
          <p:nvPr/>
        </p:nvPicPr>
        <p:blipFill rotWithShape="1">
          <a:blip r:embed="rId3">
            <a:alphaModFix/>
          </a:blip>
          <a:srcRect l="22124" t="682" r="22130" b="31067"/>
          <a:stretch/>
        </p:blipFill>
        <p:spPr>
          <a:xfrm rot="-5400000">
            <a:off x="596300" y="1276825"/>
            <a:ext cx="3904500" cy="2688900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" name="Google Shape;276;p2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 idx="4294967295"/>
          </p:nvPr>
        </p:nvSpPr>
        <p:spPr>
          <a:xfrm>
            <a:off x="402675" y="428100"/>
            <a:ext cx="33582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</a:t>
            </a:r>
            <a:endParaRPr sz="2400"/>
          </a:p>
        </p:txBody>
      </p:sp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88" name="Google Shape;288;p26"/>
          <p:cNvSpPr/>
          <p:nvPr/>
        </p:nvSpPr>
        <p:spPr>
          <a:xfrm>
            <a:off x="2983325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Gray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16120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White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480545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Black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A22CED4-B079-4251-8624-E0991DB9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054" y="1195240"/>
            <a:ext cx="6567055" cy="3678538"/>
          </a:xfrm>
          <a:prstGeom prst="rect">
            <a:avLst/>
          </a:prstGeom>
        </p:spPr>
      </p:pic>
      <p:sp>
        <p:nvSpPr>
          <p:cNvPr id="17" name="Google Shape;281;p25">
            <a:extLst>
              <a:ext uri="{FF2B5EF4-FFF2-40B4-BE49-F238E27FC236}">
                <a16:creationId xmlns:a16="http://schemas.microsoft.com/office/drawing/2014/main" id="{CB07538D-D19C-4411-B630-649D5D0A31AD}"/>
              </a:ext>
            </a:extLst>
          </p:cNvPr>
          <p:cNvSpPr txBox="1">
            <a:spLocks/>
          </p:cNvSpPr>
          <p:nvPr/>
        </p:nvSpPr>
        <p:spPr>
          <a:xfrm>
            <a:off x="402674" y="428100"/>
            <a:ext cx="5132217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solidFill>
                  <a:srgbClr val="041F30"/>
                </a:solidFill>
              </a:rPr>
              <a:t>HIGH-LEVEL DESIGN</a:t>
            </a:r>
            <a:br>
              <a:rPr lang="en-US" sz="2400" dirty="0">
                <a:solidFill>
                  <a:srgbClr val="041F30"/>
                </a:solidFill>
              </a:rPr>
            </a:br>
            <a:r>
              <a:rPr lang="en-US" sz="2000" b="0" i="1" dirty="0">
                <a:solidFill>
                  <a:srgbClr val="041F30"/>
                </a:solidFill>
              </a:rPr>
              <a:t>What’s going on?</a:t>
            </a:r>
            <a:endParaRPr lang="en-US" sz="2400" i="1" dirty="0">
              <a:solidFill>
                <a:srgbClr val="041F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9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97" name="Google Shape;297;p27"/>
          <p:cNvGraphicFramePr/>
          <p:nvPr/>
        </p:nvGraphicFramePr>
        <p:xfrm>
          <a:off x="1129000" y="1737981"/>
          <a:ext cx="5772300" cy="2339700"/>
        </p:xfrm>
        <a:graphic>
          <a:graphicData uri="http://schemas.openxmlformats.org/drawingml/2006/table">
            <a:tbl>
              <a:tblPr>
                <a:noFill/>
                <a:tableStyleId>{7D54C6B0-673D-469B-ACED-9AB666BF8482}</a:tableStyleId>
              </a:tblPr>
              <a:tblGrid>
                <a:gridCol w="14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B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Yellow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Blue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Orange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8" name="Google Shape;298;p2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/>
          <p:nvPr/>
        </p:nvSpPr>
        <p:spPr>
          <a:xfrm>
            <a:off x="514725" y="1102124"/>
            <a:ext cx="7356634" cy="350453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1067088" y="3794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1937600" y="1753054"/>
            <a:ext cx="666000" cy="2094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our office</a:t>
            </a:r>
            <a:endParaRPr sz="800"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134000" y="2233300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2709700" y="3427125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3544825" y="2040525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6104075" y="2499450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6713550" y="4028850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33CCCC"/>
                </a:solidFill>
              </a:rPr>
              <a:t>89,</a:t>
            </a:r>
            <a:r>
              <a:rPr lang="en" sz="9600">
                <a:solidFill>
                  <a:srgbClr val="33CCFF"/>
                </a:solidFill>
              </a:rPr>
              <a:t>526,</a:t>
            </a:r>
            <a:r>
              <a:rPr lang="en" sz="9600">
                <a:solidFill>
                  <a:srgbClr val="6699FF"/>
                </a:solidFill>
              </a:rPr>
              <a:t>124</a:t>
            </a:r>
            <a:endParaRPr sz="9600">
              <a:solidFill>
                <a:srgbClr val="6699FF"/>
              </a:solidFill>
            </a:endParaRPr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687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952800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CC00"/>
                </a:solidFill>
              </a:rPr>
              <a:t>89,526,124$</a:t>
            </a:r>
            <a:endParaRPr sz="7200">
              <a:solidFill>
                <a:srgbClr val="FFCC00"/>
              </a:solidFill>
            </a:endParaRPr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1487508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3581693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66"/>
                </a:solidFill>
              </a:rPr>
              <a:t>100%</a:t>
            </a:r>
            <a:endParaRPr sz="7200">
              <a:solidFill>
                <a:srgbClr val="FF0066"/>
              </a:solidFill>
            </a:endParaRPr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4116401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27" name="Google Shape;327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2267247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6600"/>
                </a:solidFill>
              </a:rPr>
              <a:t>185,244</a:t>
            </a:r>
            <a:r>
              <a:rPr lang="en" sz="4800">
                <a:solidFill>
                  <a:srgbClr val="FF6600"/>
                </a:solidFill>
              </a:rPr>
              <a:t> users</a:t>
            </a:r>
            <a:endParaRPr sz="4800">
              <a:solidFill>
                <a:srgbClr val="FF6600"/>
              </a:solidFill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2801955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329" name="Google Shape;329;p3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35" name="Google Shape;335;p31"/>
          <p:cNvGrpSpPr/>
          <p:nvPr/>
        </p:nvGrpSpPr>
        <p:grpSpPr>
          <a:xfrm rot="10800000" flipH="1">
            <a:off x="4171679" y="1803913"/>
            <a:ext cx="821730" cy="1228760"/>
            <a:chOff x="4171679" y="1802748"/>
            <a:chExt cx="821730" cy="1228760"/>
          </a:xfrm>
        </p:grpSpPr>
        <p:sp>
          <p:nvSpPr>
            <p:cNvPr id="336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31"/>
          <p:cNvGrpSpPr/>
          <p:nvPr/>
        </p:nvGrpSpPr>
        <p:grpSpPr>
          <a:xfrm rot="10800000" flipH="1">
            <a:off x="1972825" y="1802809"/>
            <a:ext cx="821730" cy="1228859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5808538" y="1802748"/>
            <a:ext cx="821730" cy="1228977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642075" y="1807783"/>
            <a:ext cx="1509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FIRST</a:t>
            </a:r>
            <a:endParaRPr sz="2400" b="1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482388" y="1807783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SECOND</a:t>
            </a:r>
            <a:endParaRPr sz="2400" b="1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4486244" y="1807783"/>
            <a:ext cx="1509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LAST</a:t>
            </a:r>
            <a:endParaRPr sz="2400" b="1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1067100" y="161925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54" name="Google Shape;354;p32"/>
          <p:cNvSpPr txBox="1">
            <a:spLocks noGrp="1"/>
          </p:cNvSpPr>
          <p:nvPr>
            <p:ph type="body" idx="2"/>
          </p:nvPr>
        </p:nvSpPr>
        <p:spPr>
          <a:xfrm>
            <a:off x="3126624" y="161925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5" name="Google Shape;355;p32"/>
          <p:cNvSpPr txBox="1">
            <a:spLocks noGrp="1"/>
          </p:cNvSpPr>
          <p:nvPr>
            <p:ph type="body" idx="3"/>
          </p:nvPr>
        </p:nvSpPr>
        <p:spPr>
          <a:xfrm>
            <a:off x="5186148" y="161925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32"/>
          <p:cNvSpPr txBox="1">
            <a:spLocks noGrp="1"/>
          </p:cNvSpPr>
          <p:nvPr>
            <p:ph type="body" idx="1"/>
          </p:nvPr>
        </p:nvSpPr>
        <p:spPr>
          <a:xfrm>
            <a:off x="1067100" y="320040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57" name="Google Shape;357;p32"/>
          <p:cNvSpPr txBox="1">
            <a:spLocks noGrp="1"/>
          </p:cNvSpPr>
          <p:nvPr>
            <p:ph type="body" idx="2"/>
          </p:nvPr>
        </p:nvSpPr>
        <p:spPr>
          <a:xfrm>
            <a:off x="3126624" y="320040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8" name="Google Shape;358;p32"/>
          <p:cNvSpPr txBox="1">
            <a:spLocks noGrp="1"/>
          </p:cNvSpPr>
          <p:nvPr>
            <p:ph type="body" idx="3"/>
          </p:nvPr>
        </p:nvSpPr>
        <p:spPr>
          <a:xfrm>
            <a:off x="5186148" y="320040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pic>
        <p:nvPicPr>
          <p:cNvPr id="365" name="Google Shape;3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200" y="547175"/>
            <a:ext cx="4441451" cy="36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/>
          <p:nvPr/>
        </p:nvSpPr>
        <p:spPr>
          <a:xfrm>
            <a:off x="51468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33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CCCC"/>
                </a:solidFill>
              </a:rPr>
              <a:t>ANDROID</a:t>
            </a:r>
            <a:r>
              <a:rPr lang="en" sz="1800" b="1"/>
              <a:t>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73" name="Google Shape;373;p34"/>
          <p:cNvSpPr/>
          <p:nvPr/>
        </p:nvSpPr>
        <p:spPr>
          <a:xfrm>
            <a:off x="5240125" y="839000"/>
            <a:ext cx="1888500" cy="33561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74" name="Google Shape;374;p3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5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81" name="Google Shape;381;p35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iPHONE</a:t>
            </a:r>
            <a:r>
              <a:rPr lang="en" sz="1800" b="1"/>
              <a:t>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82" name="Google Shape;382;p3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89" name="Google Shape;389;p36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66"/>
                </a:solidFill>
              </a:rPr>
              <a:t>TABLET</a:t>
            </a:r>
            <a:r>
              <a:rPr lang="en" sz="1800" b="1"/>
              <a:t>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7" name="Google Shape;281;p25">
            <a:extLst>
              <a:ext uri="{FF2B5EF4-FFF2-40B4-BE49-F238E27FC236}">
                <a16:creationId xmlns:a16="http://schemas.microsoft.com/office/drawing/2014/main" id="{CB07538D-D19C-4411-B630-649D5D0A31AD}"/>
              </a:ext>
            </a:extLst>
          </p:cNvPr>
          <p:cNvSpPr txBox="1">
            <a:spLocks/>
          </p:cNvSpPr>
          <p:nvPr/>
        </p:nvSpPr>
        <p:spPr>
          <a:xfrm>
            <a:off x="402674" y="428100"/>
            <a:ext cx="5132217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solidFill>
                  <a:srgbClr val="041F30"/>
                </a:solidFill>
              </a:rPr>
              <a:t>VISION NODE</a:t>
            </a:r>
            <a:br>
              <a:rPr lang="en-US" sz="2400" dirty="0">
                <a:solidFill>
                  <a:srgbClr val="041F30"/>
                </a:solidFill>
              </a:rPr>
            </a:br>
            <a:r>
              <a:rPr lang="en-US" sz="2000" b="0" i="1" dirty="0">
                <a:solidFill>
                  <a:srgbClr val="041F30"/>
                </a:solidFill>
              </a:rPr>
              <a:t>Look around.</a:t>
            </a:r>
            <a:endParaRPr lang="en-US" sz="2400" i="1" dirty="0">
              <a:solidFill>
                <a:srgbClr val="041F30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6748663-5CA4-4981-A103-4B60D7B63581}"/>
              </a:ext>
            </a:extLst>
          </p:cNvPr>
          <p:cNvGrpSpPr/>
          <p:nvPr/>
        </p:nvGrpSpPr>
        <p:grpSpPr>
          <a:xfrm>
            <a:off x="1078426" y="1283366"/>
            <a:ext cx="6637517" cy="3529258"/>
            <a:chOff x="723855" y="1283366"/>
            <a:chExt cx="6637517" cy="3529258"/>
          </a:xfrm>
        </p:grpSpPr>
        <p:sp>
          <p:nvSpPr>
            <p:cNvPr id="6" name="Google Shape;256;p22">
              <a:extLst>
                <a:ext uri="{FF2B5EF4-FFF2-40B4-BE49-F238E27FC236}">
                  <a16:creationId xmlns:a16="http://schemas.microsoft.com/office/drawing/2014/main" id="{E8448E11-638B-4DB5-A1C2-1C42A4B18144}"/>
                </a:ext>
              </a:extLst>
            </p:cNvPr>
            <p:cNvSpPr txBox="1">
              <a:spLocks/>
            </p:cNvSpPr>
            <p:nvPr/>
          </p:nvSpPr>
          <p:spPr>
            <a:xfrm>
              <a:off x="723855" y="1283367"/>
              <a:ext cx="3318759" cy="352925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spcBef>
                  <a:spcPts val="600"/>
                </a:spcBef>
              </a:pPr>
              <a:r>
                <a:rPr lang="en-US" b="1" dirty="0"/>
                <a:t>MOBILENET V2 SSD</a:t>
              </a:r>
            </a:p>
            <a:p>
              <a:pPr algn="ctr">
                <a:spcBef>
                  <a:spcPts val="600"/>
                </a:spcBef>
              </a:pPr>
              <a:r>
                <a:rPr lang="en-US" b="1" dirty="0"/>
                <a:t>DEEP NEURAL NETWORK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7 class recognized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Transfer learning from COCO dataset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12000 iterations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Train set: </a:t>
              </a:r>
              <a:r>
                <a:rPr lang="en-US" b="1" dirty="0"/>
                <a:t>15900 positive samples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b="1" dirty="0"/>
                <a:t>Data augmentation </a:t>
              </a:r>
              <a:r>
                <a:rPr lang="en-US" dirty="0"/>
                <a:t>on brightness, contrast, hue and saturation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6 different grid layers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5 different aspect layers</a:t>
              </a:r>
            </a:p>
          </p:txBody>
        </p:sp>
        <p:sp>
          <p:nvSpPr>
            <p:cNvPr id="7" name="Google Shape;258;p22">
              <a:extLst>
                <a:ext uri="{FF2B5EF4-FFF2-40B4-BE49-F238E27FC236}">
                  <a16:creationId xmlns:a16="http://schemas.microsoft.com/office/drawing/2014/main" id="{FD6EB09D-D417-4590-8623-BFCC434A32FD}"/>
                </a:ext>
              </a:extLst>
            </p:cNvPr>
            <p:cNvSpPr txBox="1">
              <a:spLocks/>
            </p:cNvSpPr>
            <p:nvPr/>
          </p:nvSpPr>
          <p:spPr>
            <a:xfrm>
              <a:off x="4042614" y="1283366"/>
              <a:ext cx="3318758" cy="352925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spcBef>
                  <a:spcPts val="600"/>
                </a:spcBef>
              </a:pPr>
              <a:endParaRPr lang="en-US" b="1" dirty="0"/>
            </a:p>
            <a:p>
              <a:pPr algn="ctr">
                <a:spcBef>
                  <a:spcPts val="600"/>
                </a:spcBef>
              </a:pPr>
              <a:r>
                <a:rPr lang="en-US" b="1" dirty="0"/>
                <a:t>LINEAR SVM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Number of door sign recognition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Degrees sign recognition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Train set: 7000 </a:t>
              </a:r>
              <a:r>
                <a:rPr lang="en-US"/>
                <a:t>positive images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/>
                <a:t>HOG </a:t>
              </a:r>
              <a:r>
                <a:rPr lang="en-US" dirty="0"/>
                <a:t>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12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3076725" y="896774"/>
            <a:ext cx="4596701" cy="357858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3269080" y="1086811"/>
            <a:ext cx="4212000" cy="26895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97" name="Google Shape;397;p37"/>
          <p:cNvSpPr txBox="1">
            <a:spLocks noGrp="1"/>
          </p:cNvSpPr>
          <p:nvPr>
            <p:ph type="body" idx="4294967295"/>
          </p:nvPr>
        </p:nvSpPr>
        <p:spPr>
          <a:xfrm>
            <a:off x="393425" y="577100"/>
            <a:ext cx="2447400" cy="15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99FF"/>
                </a:solidFill>
              </a:rPr>
              <a:t>DESKTOP</a:t>
            </a:r>
            <a:r>
              <a:rPr lang="en" sz="1800" b="1"/>
              <a:t>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 sz="2400"/>
              <a:t>Photographs by </a:t>
            </a:r>
            <a:r>
              <a:rPr lang="en" u="sng">
                <a:hlinkClick r:id="rId4"/>
              </a:rPr>
              <a:t>Startupstockphotos</a:t>
            </a:r>
            <a:endParaRPr sz="2400"/>
          </a:p>
        </p:txBody>
      </p:sp>
      <p:sp>
        <p:nvSpPr>
          <p:cNvPr id="413" name="Google Shape;413;p3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 txBox="1">
            <a:spLocks noGrp="1"/>
          </p:cNvSpPr>
          <p:nvPr>
            <p:ph type="title"/>
          </p:nvPr>
        </p:nvSpPr>
        <p:spPr>
          <a:xfrm>
            <a:off x="1067088" y="6842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body" idx="1"/>
          </p:nvPr>
        </p:nvSpPr>
        <p:spPr>
          <a:xfrm>
            <a:off x="1067100" y="1320250"/>
            <a:ext cx="7619700" cy="2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›"/>
            </a:pPr>
            <a:r>
              <a:rPr lang="en" sz="1400"/>
              <a:t>Titles: Hind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›"/>
            </a:pPr>
            <a:r>
              <a:rPr lang="en" sz="1400"/>
              <a:t>Body copy: Hind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this page: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66FF33"/>
                </a:solidFill>
                <a:hlinkClick r:id="rId3"/>
              </a:rPr>
              <a:t>https://www.fontsquirrel.com/fonts/hind</a:t>
            </a:r>
            <a:endParaRPr sz="1400">
              <a:solidFill>
                <a:srgbClr val="66FF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420" name="Google Shape;420;p40"/>
          <p:cNvSpPr txBox="1"/>
          <p:nvPr/>
        </p:nvSpPr>
        <p:spPr>
          <a:xfrm>
            <a:off x="1099275" y="4247850"/>
            <a:ext cx="7741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21" name="Google Shape;421;p4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41"/>
          <p:cNvGrpSpPr/>
          <p:nvPr/>
        </p:nvGrpSpPr>
        <p:grpSpPr>
          <a:xfrm>
            <a:off x="1063545" y="422362"/>
            <a:ext cx="302266" cy="382273"/>
            <a:chOff x="584925" y="238125"/>
            <a:chExt cx="415200" cy="525100"/>
          </a:xfrm>
        </p:grpSpPr>
        <p:sp>
          <p:nvSpPr>
            <p:cNvPr id="427" name="Google Shape;427;p41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41"/>
          <p:cNvGrpSpPr/>
          <p:nvPr/>
        </p:nvGrpSpPr>
        <p:grpSpPr>
          <a:xfrm>
            <a:off x="1543589" y="477908"/>
            <a:ext cx="323614" cy="269396"/>
            <a:chOff x="1244325" y="314425"/>
            <a:chExt cx="444525" cy="370050"/>
          </a:xfrm>
        </p:grpSpPr>
        <p:sp>
          <p:nvSpPr>
            <p:cNvPr id="434" name="Google Shape;434;p41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41"/>
          <p:cNvGrpSpPr/>
          <p:nvPr/>
        </p:nvGrpSpPr>
        <p:grpSpPr>
          <a:xfrm>
            <a:off x="2041431" y="476580"/>
            <a:ext cx="309400" cy="272054"/>
            <a:chOff x="1928175" y="312600"/>
            <a:chExt cx="425000" cy="373700"/>
          </a:xfrm>
        </p:grpSpPr>
        <p:sp>
          <p:nvSpPr>
            <p:cNvPr id="437" name="Google Shape;437;p4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41"/>
          <p:cNvSpPr/>
          <p:nvPr/>
        </p:nvSpPr>
        <p:spPr>
          <a:xfrm>
            <a:off x="2560122" y="466801"/>
            <a:ext cx="253380" cy="29160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3068163" y="467693"/>
            <a:ext cx="218728" cy="289817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41"/>
          <p:cNvGrpSpPr/>
          <p:nvPr/>
        </p:nvGrpSpPr>
        <p:grpSpPr>
          <a:xfrm>
            <a:off x="3490497" y="462365"/>
            <a:ext cx="355628" cy="300500"/>
            <a:chOff x="3918650" y="293075"/>
            <a:chExt cx="488500" cy="412775"/>
          </a:xfrm>
        </p:grpSpPr>
        <p:sp>
          <p:nvSpPr>
            <p:cNvPr id="442" name="Google Shape;442;p41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41"/>
          <p:cNvGrpSpPr/>
          <p:nvPr/>
        </p:nvGrpSpPr>
        <p:grpSpPr>
          <a:xfrm>
            <a:off x="4012783" y="439688"/>
            <a:ext cx="292510" cy="345836"/>
            <a:chOff x="4636075" y="261925"/>
            <a:chExt cx="401800" cy="475050"/>
          </a:xfrm>
        </p:grpSpPr>
        <p:sp>
          <p:nvSpPr>
            <p:cNvPr id="446" name="Google Shape;446;p4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41"/>
          <p:cNvSpPr/>
          <p:nvPr/>
        </p:nvSpPr>
        <p:spPr>
          <a:xfrm>
            <a:off x="4482088" y="466346"/>
            <a:ext cx="335171" cy="292510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41"/>
          <p:cNvGrpSpPr/>
          <p:nvPr/>
        </p:nvGrpSpPr>
        <p:grpSpPr>
          <a:xfrm>
            <a:off x="4993799" y="468590"/>
            <a:ext cx="293384" cy="287596"/>
            <a:chOff x="5983625" y="301625"/>
            <a:chExt cx="403000" cy="395050"/>
          </a:xfrm>
        </p:grpSpPr>
        <p:sp>
          <p:nvSpPr>
            <p:cNvPr id="452" name="Google Shape;452;p41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41"/>
          <p:cNvGrpSpPr/>
          <p:nvPr/>
        </p:nvGrpSpPr>
        <p:grpSpPr>
          <a:xfrm>
            <a:off x="5486746" y="466351"/>
            <a:ext cx="288943" cy="288506"/>
            <a:chOff x="6660750" y="298550"/>
            <a:chExt cx="396900" cy="396300"/>
          </a:xfrm>
        </p:grpSpPr>
        <p:sp>
          <p:nvSpPr>
            <p:cNvPr id="473" name="Google Shape;473;p41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41"/>
          <p:cNvGrpSpPr/>
          <p:nvPr/>
        </p:nvGrpSpPr>
        <p:grpSpPr>
          <a:xfrm>
            <a:off x="1063545" y="920641"/>
            <a:ext cx="302266" cy="365838"/>
            <a:chOff x="584925" y="922575"/>
            <a:chExt cx="415200" cy="502525"/>
          </a:xfrm>
        </p:grpSpPr>
        <p:sp>
          <p:nvSpPr>
            <p:cNvPr id="476" name="Google Shape;476;p4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41"/>
          <p:cNvGrpSpPr/>
          <p:nvPr/>
        </p:nvGrpSpPr>
        <p:grpSpPr>
          <a:xfrm>
            <a:off x="1545372" y="912197"/>
            <a:ext cx="320065" cy="381399"/>
            <a:chOff x="1246775" y="910975"/>
            <a:chExt cx="439650" cy="523900"/>
          </a:xfrm>
        </p:grpSpPr>
        <p:sp>
          <p:nvSpPr>
            <p:cNvPr id="480" name="Google Shape;480;p41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41"/>
          <p:cNvGrpSpPr/>
          <p:nvPr/>
        </p:nvGrpSpPr>
        <p:grpSpPr>
          <a:xfrm>
            <a:off x="2040103" y="973530"/>
            <a:ext cx="312057" cy="259605"/>
            <a:chOff x="1926350" y="995225"/>
            <a:chExt cx="428650" cy="356600"/>
          </a:xfrm>
        </p:grpSpPr>
        <p:sp>
          <p:nvSpPr>
            <p:cNvPr id="484" name="Google Shape;484;p41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41"/>
          <p:cNvSpPr/>
          <p:nvPr/>
        </p:nvSpPr>
        <p:spPr>
          <a:xfrm>
            <a:off x="2534333" y="951729"/>
            <a:ext cx="304959" cy="303176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3025503" y="966853"/>
            <a:ext cx="304049" cy="272945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3520659" y="969073"/>
            <a:ext cx="295168" cy="268486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1"/>
          <p:cNvSpPr/>
          <p:nvPr/>
        </p:nvSpPr>
        <p:spPr>
          <a:xfrm>
            <a:off x="4021147" y="97173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1"/>
          <p:cNvGrpSpPr/>
          <p:nvPr/>
        </p:nvGrpSpPr>
        <p:grpSpPr>
          <a:xfrm>
            <a:off x="4497740" y="953984"/>
            <a:ext cx="304049" cy="304486"/>
            <a:chOff x="5302225" y="968375"/>
            <a:chExt cx="417650" cy="418250"/>
          </a:xfrm>
        </p:grpSpPr>
        <p:sp>
          <p:nvSpPr>
            <p:cNvPr id="493" name="Google Shape;493;p41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41"/>
          <p:cNvGrpSpPr/>
          <p:nvPr/>
        </p:nvGrpSpPr>
        <p:grpSpPr>
          <a:xfrm>
            <a:off x="4952012" y="919750"/>
            <a:ext cx="376958" cy="367167"/>
            <a:chOff x="5926225" y="921350"/>
            <a:chExt cx="517800" cy="504350"/>
          </a:xfrm>
        </p:grpSpPr>
        <p:sp>
          <p:nvSpPr>
            <p:cNvPr id="496" name="Google Shape;496;p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1"/>
          <p:cNvGrpSpPr/>
          <p:nvPr/>
        </p:nvGrpSpPr>
        <p:grpSpPr>
          <a:xfrm>
            <a:off x="5455187" y="926866"/>
            <a:ext cx="352061" cy="352953"/>
            <a:chOff x="6617400" y="931125"/>
            <a:chExt cx="483600" cy="484825"/>
          </a:xfrm>
        </p:grpSpPr>
        <p:sp>
          <p:nvSpPr>
            <p:cNvPr id="499" name="Google Shape;499;p41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41"/>
          <p:cNvGrpSpPr/>
          <p:nvPr/>
        </p:nvGrpSpPr>
        <p:grpSpPr>
          <a:xfrm>
            <a:off x="1044872" y="1474922"/>
            <a:ext cx="339612" cy="238274"/>
            <a:chOff x="559275" y="1683950"/>
            <a:chExt cx="466500" cy="327300"/>
          </a:xfrm>
        </p:grpSpPr>
        <p:sp>
          <p:nvSpPr>
            <p:cNvPr id="502" name="Google Shape;502;p41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41"/>
          <p:cNvGrpSpPr/>
          <p:nvPr/>
        </p:nvGrpSpPr>
        <p:grpSpPr>
          <a:xfrm>
            <a:off x="1535599" y="1427821"/>
            <a:ext cx="339612" cy="332496"/>
            <a:chOff x="1233350" y="1619250"/>
            <a:chExt cx="466500" cy="456725"/>
          </a:xfrm>
        </p:grpSpPr>
        <p:sp>
          <p:nvSpPr>
            <p:cNvPr id="505" name="Google Shape;505;p41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1"/>
          <p:cNvGrpSpPr/>
          <p:nvPr/>
        </p:nvGrpSpPr>
        <p:grpSpPr>
          <a:xfrm>
            <a:off x="2036991" y="1434919"/>
            <a:ext cx="318282" cy="318282"/>
            <a:chOff x="1922075" y="1629000"/>
            <a:chExt cx="437200" cy="437200"/>
          </a:xfrm>
        </p:grpSpPr>
        <p:sp>
          <p:nvSpPr>
            <p:cNvPr id="510" name="Google Shape;510;p41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1"/>
          <p:cNvGrpSpPr/>
          <p:nvPr/>
        </p:nvGrpSpPr>
        <p:grpSpPr>
          <a:xfrm>
            <a:off x="2526389" y="1433590"/>
            <a:ext cx="320939" cy="320939"/>
            <a:chOff x="2594325" y="1627175"/>
            <a:chExt cx="440850" cy="440850"/>
          </a:xfrm>
        </p:grpSpPr>
        <p:sp>
          <p:nvSpPr>
            <p:cNvPr id="513" name="Google Shape;513;p41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41"/>
          <p:cNvSpPr/>
          <p:nvPr/>
        </p:nvSpPr>
        <p:spPr>
          <a:xfrm>
            <a:off x="3031272" y="1447795"/>
            <a:ext cx="292510" cy="292492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41"/>
          <p:cNvGrpSpPr/>
          <p:nvPr/>
        </p:nvGrpSpPr>
        <p:grpSpPr>
          <a:xfrm>
            <a:off x="3538072" y="1895584"/>
            <a:ext cx="260478" cy="368950"/>
            <a:chOff x="3984000" y="1594200"/>
            <a:chExt cx="357800" cy="506800"/>
          </a:xfrm>
        </p:grpSpPr>
        <p:sp>
          <p:nvSpPr>
            <p:cNvPr id="518" name="Google Shape;518;p41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41"/>
          <p:cNvGrpSpPr/>
          <p:nvPr/>
        </p:nvGrpSpPr>
        <p:grpSpPr>
          <a:xfrm>
            <a:off x="3987448" y="1488700"/>
            <a:ext cx="343179" cy="210720"/>
            <a:chOff x="4601275" y="1702875"/>
            <a:chExt cx="471400" cy="289450"/>
          </a:xfrm>
        </p:grpSpPr>
        <p:sp>
          <p:nvSpPr>
            <p:cNvPr id="521" name="Google Shape;521;p41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4494628" y="1437139"/>
            <a:ext cx="310274" cy="313841"/>
            <a:chOff x="5297950" y="1632050"/>
            <a:chExt cx="426200" cy="431100"/>
          </a:xfrm>
        </p:grpSpPr>
        <p:sp>
          <p:nvSpPr>
            <p:cNvPr id="527" name="Google Shape;527;p41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1"/>
          <p:cNvGrpSpPr/>
          <p:nvPr/>
        </p:nvGrpSpPr>
        <p:grpSpPr>
          <a:xfrm>
            <a:off x="4984462" y="1427821"/>
            <a:ext cx="312057" cy="332496"/>
            <a:chOff x="5970800" y="1619250"/>
            <a:chExt cx="428650" cy="456725"/>
          </a:xfrm>
        </p:grpSpPr>
        <p:sp>
          <p:nvSpPr>
            <p:cNvPr id="530" name="Google Shape;530;p41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41"/>
          <p:cNvGrpSpPr/>
          <p:nvPr/>
        </p:nvGrpSpPr>
        <p:grpSpPr>
          <a:xfrm>
            <a:off x="5460975" y="1423817"/>
            <a:ext cx="349822" cy="319155"/>
            <a:chOff x="6625350" y="1613750"/>
            <a:chExt cx="480525" cy="438400"/>
          </a:xfrm>
        </p:grpSpPr>
        <p:sp>
          <p:nvSpPr>
            <p:cNvPr id="536" name="Google Shape;536;p4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41"/>
          <p:cNvGrpSpPr/>
          <p:nvPr/>
        </p:nvGrpSpPr>
        <p:grpSpPr>
          <a:xfrm>
            <a:off x="1082655" y="1942990"/>
            <a:ext cx="264046" cy="283611"/>
            <a:chOff x="611175" y="2326900"/>
            <a:chExt cx="362700" cy="389575"/>
          </a:xfrm>
        </p:grpSpPr>
        <p:sp>
          <p:nvSpPr>
            <p:cNvPr id="542" name="Google Shape;542;p41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41"/>
          <p:cNvSpPr/>
          <p:nvPr/>
        </p:nvSpPr>
        <p:spPr>
          <a:xfrm>
            <a:off x="1566244" y="1945608"/>
            <a:ext cx="278278" cy="278278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2056959" y="1945608"/>
            <a:ext cx="278278" cy="278278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2547674" y="1945608"/>
            <a:ext cx="278278" cy="278278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41"/>
          <p:cNvGrpSpPr/>
          <p:nvPr/>
        </p:nvGrpSpPr>
        <p:grpSpPr>
          <a:xfrm>
            <a:off x="3103347" y="1897654"/>
            <a:ext cx="148476" cy="370734"/>
            <a:chOff x="3386850" y="2264625"/>
            <a:chExt cx="203950" cy="509250"/>
          </a:xfrm>
        </p:grpSpPr>
        <p:sp>
          <p:nvSpPr>
            <p:cNvPr id="550" name="Google Shape;550;p41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41"/>
          <p:cNvGrpSpPr/>
          <p:nvPr/>
        </p:nvGrpSpPr>
        <p:grpSpPr>
          <a:xfrm>
            <a:off x="4098141" y="1944773"/>
            <a:ext cx="121794" cy="276494"/>
            <a:chOff x="4753325" y="2329350"/>
            <a:chExt cx="167300" cy="379800"/>
          </a:xfrm>
        </p:grpSpPr>
        <p:sp>
          <p:nvSpPr>
            <p:cNvPr id="553" name="Google Shape;553;p41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41"/>
          <p:cNvGrpSpPr/>
          <p:nvPr/>
        </p:nvGrpSpPr>
        <p:grpSpPr>
          <a:xfrm>
            <a:off x="3605175" y="1899419"/>
            <a:ext cx="126272" cy="367185"/>
            <a:chOff x="4076175" y="2267050"/>
            <a:chExt cx="173450" cy="504375"/>
          </a:xfrm>
        </p:grpSpPr>
        <p:sp>
          <p:nvSpPr>
            <p:cNvPr id="556" name="Google Shape;556;p4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41"/>
          <p:cNvSpPr/>
          <p:nvPr/>
        </p:nvSpPr>
        <p:spPr>
          <a:xfrm>
            <a:off x="4510534" y="1938056"/>
            <a:ext cx="278278" cy="29338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4987575" y="1943427"/>
            <a:ext cx="305833" cy="282719"/>
            <a:chOff x="5975075" y="2327500"/>
            <a:chExt cx="420100" cy="388350"/>
          </a:xfrm>
        </p:grpSpPr>
        <p:sp>
          <p:nvSpPr>
            <p:cNvPr id="560" name="Google Shape;560;p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41"/>
          <p:cNvGrpSpPr/>
          <p:nvPr/>
        </p:nvGrpSpPr>
        <p:grpSpPr>
          <a:xfrm>
            <a:off x="5537415" y="1934982"/>
            <a:ext cx="187606" cy="305833"/>
            <a:chOff x="6730350" y="2315900"/>
            <a:chExt cx="257700" cy="420100"/>
          </a:xfrm>
        </p:grpSpPr>
        <p:sp>
          <p:nvSpPr>
            <p:cNvPr id="563" name="Google Shape;563;p4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41"/>
          <p:cNvGrpSpPr/>
          <p:nvPr/>
        </p:nvGrpSpPr>
        <p:grpSpPr>
          <a:xfrm>
            <a:off x="1167103" y="2402158"/>
            <a:ext cx="95150" cy="346728"/>
            <a:chOff x="727175" y="2957625"/>
            <a:chExt cx="130700" cy="476275"/>
          </a:xfrm>
        </p:grpSpPr>
        <p:sp>
          <p:nvSpPr>
            <p:cNvPr id="569" name="Google Shape;569;p41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41"/>
          <p:cNvSpPr/>
          <p:nvPr/>
        </p:nvSpPr>
        <p:spPr>
          <a:xfrm>
            <a:off x="2050298" y="2388332"/>
            <a:ext cx="291600" cy="374283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1597365" y="2388332"/>
            <a:ext cx="216034" cy="374283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41"/>
          <p:cNvGrpSpPr/>
          <p:nvPr/>
        </p:nvGrpSpPr>
        <p:grpSpPr>
          <a:xfrm>
            <a:off x="2518381" y="2413260"/>
            <a:ext cx="336955" cy="324506"/>
            <a:chOff x="2583325" y="2972875"/>
            <a:chExt cx="462850" cy="445750"/>
          </a:xfrm>
        </p:grpSpPr>
        <p:sp>
          <p:nvSpPr>
            <p:cNvPr id="574" name="Google Shape;574;p41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41"/>
          <p:cNvGrpSpPr/>
          <p:nvPr/>
        </p:nvGrpSpPr>
        <p:grpSpPr>
          <a:xfrm>
            <a:off x="2997550" y="2461726"/>
            <a:ext cx="360069" cy="227591"/>
            <a:chOff x="3241525" y="3039450"/>
            <a:chExt cx="494600" cy="312625"/>
          </a:xfrm>
        </p:grpSpPr>
        <p:sp>
          <p:nvSpPr>
            <p:cNvPr id="577" name="Google Shape;577;p41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41"/>
          <p:cNvSpPr/>
          <p:nvPr/>
        </p:nvSpPr>
        <p:spPr>
          <a:xfrm>
            <a:off x="4004258" y="2420781"/>
            <a:ext cx="309400" cy="309382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41"/>
          <p:cNvGrpSpPr/>
          <p:nvPr/>
        </p:nvGrpSpPr>
        <p:grpSpPr>
          <a:xfrm>
            <a:off x="4463506" y="2437720"/>
            <a:ext cx="372518" cy="275603"/>
            <a:chOff x="5255200" y="3006475"/>
            <a:chExt cx="511700" cy="378575"/>
          </a:xfrm>
        </p:grpSpPr>
        <p:sp>
          <p:nvSpPr>
            <p:cNvPr id="581" name="Google Shape;581;p4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41"/>
          <p:cNvGrpSpPr/>
          <p:nvPr/>
        </p:nvGrpSpPr>
        <p:grpSpPr>
          <a:xfrm>
            <a:off x="3517615" y="2421723"/>
            <a:ext cx="301392" cy="307598"/>
            <a:chOff x="3955900" y="2984500"/>
            <a:chExt cx="414000" cy="422525"/>
          </a:xfrm>
        </p:grpSpPr>
        <p:sp>
          <p:nvSpPr>
            <p:cNvPr id="584" name="Google Shape;584;p41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41"/>
          <p:cNvSpPr/>
          <p:nvPr/>
        </p:nvSpPr>
        <p:spPr>
          <a:xfrm>
            <a:off x="1047975" y="2933719"/>
            <a:ext cx="336937" cy="264937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1"/>
          <p:cNvSpPr/>
          <p:nvPr/>
        </p:nvSpPr>
        <p:spPr>
          <a:xfrm>
            <a:off x="5023033" y="2406549"/>
            <a:ext cx="234707" cy="33784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41"/>
          <p:cNvGrpSpPr/>
          <p:nvPr/>
        </p:nvGrpSpPr>
        <p:grpSpPr>
          <a:xfrm>
            <a:off x="5516084" y="2417264"/>
            <a:ext cx="230266" cy="327181"/>
            <a:chOff x="6701050" y="2978375"/>
            <a:chExt cx="316300" cy="449425"/>
          </a:xfrm>
        </p:grpSpPr>
        <p:sp>
          <p:nvSpPr>
            <p:cNvPr id="590" name="Google Shape;590;p41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41"/>
          <p:cNvGrpSpPr/>
          <p:nvPr/>
        </p:nvGrpSpPr>
        <p:grpSpPr>
          <a:xfrm>
            <a:off x="1541368" y="2956002"/>
            <a:ext cx="328073" cy="220493"/>
            <a:chOff x="1241275" y="3718400"/>
            <a:chExt cx="450650" cy="302875"/>
          </a:xfrm>
        </p:grpSpPr>
        <p:sp>
          <p:nvSpPr>
            <p:cNvPr id="593" name="Google Shape;593;p41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1"/>
          <p:cNvGrpSpPr/>
          <p:nvPr/>
        </p:nvGrpSpPr>
        <p:grpSpPr>
          <a:xfrm>
            <a:off x="2036554" y="2939112"/>
            <a:ext cx="319155" cy="254709"/>
            <a:chOff x="1921475" y="3695200"/>
            <a:chExt cx="438400" cy="349875"/>
          </a:xfrm>
        </p:grpSpPr>
        <p:sp>
          <p:nvSpPr>
            <p:cNvPr id="598" name="Google Shape;598;p41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41"/>
          <p:cNvGrpSpPr/>
          <p:nvPr/>
        </p:nvGrpSpPr>
        <p:grpSpPr>
          <a:xfrm>
            <a:off x="2530393" y="2935108"/>
            <a:ext cx="312931" cy="262280"/>
            <a:chOff x="2599825" y="3689700"/>
            <a:chExt cx="429850" cy="360275"/>
          </a:xfrm>
        </p:grpSpPr>
        <p:sp>
          <p:nvSpPr>
            <p:cNvPr id="602" name="Google Shape;602;p41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41"/>
          <p:cNvGrpSpPr/>
          <p:nvPr/>
        </p:nvGrpSpPr>
        <p:grpSpPr>
          <a:xfrm>
            <a:off x="3036225" y="2907990"/>
            <a:ext cx="282719" cy="295168"/>
            <a:chOff x="3294650" y="3652450"/>
            <a:chExt cx="388350" cy="405450"/>
          </a:xfrm>
        </p:grpSpPr>
        <p:sp>
          <p:nvSpPr>
            <p:cNvPr id="605" name="Google Shape;605;p41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1"/>
          <p:cNvGrpSpPr/>
          <p:nvPr/>
        </p:nvGrpSpPr>
        <p:grpSpPr>
          <a:xfrm>
            <a:off x="3503401" y="2945337"/>
            <a:ext cx="329820" cy="241823"/>
            <a:chOff x="3936375" y="3703750"/>
            <a:chExt cx="453050" cy="332175"/>
          </a:xfrm>
        </p:grpSpPr>
        <p:sp>
          <p:nvSpPr>
            <p:cNvPr id="609" name="Google Shape;609;p41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1"/>
          <p:cNvGrpSpPr/>
          <p:nvPr/>
        </p:nvGrpSpPr>
        <p:grpSpPr>
          <a:xfrm>
            <a:off x="3994128" y="2945337"/>
            <a:ext cx="329820" cy="241823"/>
            <a:chOff x="4610450" y="3703750"/>
            <a:chExt cx="453050" cy="332175"/>
          </a:xfrm>
        </p:grpSpPr>
        <p:sp>
          <p:nvSpPr>
            <p:cNvPr id="615" name="Google Shape;615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1"/>
          <p:cNvGrpSpPr/>
          <p:nvPr/>
        </p:nvGrpSpPr>
        <p:grpSpPr>
          <a:xfrm>
            <a:off x="4496411" y="2920894"/>
            <a:ext cx="306706" cy="290709"/>
            <a:chOff x="5300400" y="3670175"/>
            <a:chExt cx="421300" cy="399325"/>
          </a:xfrm>
        </p:grpSpPr>
        <p:sp>
          <p:nvSpPr>
            <p:cNvPr id="618" name="Google Shape;618;p41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41"/>
          <p:cNvSpPr/>
          <p:nvPr/>
        </p:nvSpPr>
        <p:spPr>
          <a:xfrm>
            <a:off x="4969690" y="2895499"/>
            <a:ext cx="341396" cy="341377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41"/>
          <p:cNvGrpSpPr/>
          <p:nvPr/>
        </p:nvGrpSpPr>
        <p:grpSpPr>
          <a:xfrm>
            <a:off x="5482305" y="2917327"/>
            <a:ext cx="297825" cy="297843"/>
            <a:chOff x="6654650" y="3665275"/>
            <a:chExt cx="409100" cy="409125"/>
          </a:xfrm>
        </p:grpSpPr>
        <p:sp>
          <p:nvSpPr>
            <p:cNvPr id="625" name="Google Shape;625;p4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41"/>
          <p:cNvGrpSpPr/>
          <p:nvPr/>
        </p:nvGrpSpPr>
        <p:grpSpPr>
          <a:xfrm>
            <a:off x="1053317" y="3395605"/>
            <a:ext cx="322722" cy="322741"/>
            <a:chOff x="570875" y="4322250"/>
            <a:chExt cx="443300" cy="443325"/>
          </a:xfrm>
        </p:grpSpPr>
        <p:sp>
          <p:nvSpPr>
            <p:cNvPr id="628" name="Google Shape;628;p4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41"/>
          <p:cNvSpPr/>
          <p:nvPr/>
        </p:nvSpPr>
        <p:spPr>
          <a:xfrm>
            <a:off x="1530682" y="3458212"/>
            <a:ext cx="349404" cy="19737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1"/>
          <p:cNvGrpSpPr/>
          <p:nvPr/>
        </p:nvGrpSpPr>
        <p:grpSpPr>
          <a:xfrm>
            <a:off x="2078778" y="3371617"/>
            <a:ext cx="234707" cy="370716"/>
            <a:chOff x="1979475" y="4289300"/>
            <a:chExt cx="322400" cy="509225"/>
          </a:xfrm>
        </p:grpSpPr>
        <p:sp>
          <p:nvSpPr>
            <p:cNvPr id="634" name="Google Shape;634;p41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41"/>
          <p:cNvGrpSpPr/>
          <p:nvPr/>
        </p:nvGrpSpPr>
        <p:grpSpPr>
          <a:xfrm>
            <a:off x="2548611" y="3376495"/>
            <a:ext cx="276931" cy="360961"/>
            <a:chOff x="2624850" y="4296000"/>
            <a:chExt cx="380400" cy="495825"/>
          </a:xfrm>
        </p:grpSpPr>
        <p:sp>
          <p:nvSpPr>
            <p:cNvPr id="638" name="Google Shape;638;p41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41"/>
          <p:cNvSpPr/>
          <p:nvPr/>
        </p:nvSpPr>
        <p:spPr>
          <a:xfrm>
            <a:off x="3520222" y="3408873"/>
            <a:ext cx="296041" cy="296059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1"/>
          <p:cNvSpPr/>
          <p:nvPr/>
        </p:nvSpPr>
        <p:spPr>
          <a:xfrm>
            <a:off x="3029507" y="3427546"/>
            <a:ext cx="296041" cy="25871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1"/>
          <p:cNvSpPr/>
          <p:nvPr/>
        </p:nvSpPr>
        <p:spPr>
          <a:xfrm>
            <a:off x="4009590" y="3407545"/>
            <a:ext cx="298735" cy="298717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41"/>
          <p:cNvGrpSpPr/>
          <p:nvPr/>
        </p:nvGrpSpPr>
        <p:grpSpPr>
          <a:xfrm>
            <a:off x="4478630" y="3412057"/>
            <a:ext cx="342269" cy="289835"/>
            <a:chOff x="5275975" y="4344850"/>
            <a:chExt cx="470150" cy="398125"/>
          </a:xfrm>
        </p:grpSpPr>
        <p:sp>
          <p:nvSpPr>
            <p:cNvPr id="645" name="Google Shape;645;p41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41"/>
          <p:cNvSpPr/>
          <p:nvPr/>
        </p:nvSpPr>
        <p:spPr>
          <a:xfrm>
            <a:off x="4986579" y="3403104"/>
            <a:ext cx="307616" cy="307598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41"/>
          <p:cNvGrpSpPr/>
          <p:nvPr/>
        </p:nvGrpSpPr>
        <p:grpSpPr>
          <a:xfrm>
            <a:off x="5473405" y="3388507"/>
            <a:ext cx="315624" cy="336937"/>
            <a:chOff x="6642425" y="4312500"/>
            <a:chExt cx="433550" cy="462825"/>
          </a:xfrm>
        </p:grpSpPr>
        <p:sp>
          <p:nvSpPr>
            <p:cNvPr id="650" name="Google Shape;650;p41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41"/>
          <p:cNvSpPr/>
          <p:nvPr/>
        </p:nvSpPr>
        <p:spPr>
          <a:xfrm>
            <a:off x="1011976" y="3928034"/>
            <a:ext cx="405387" cy="239166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" name="Google Shape;654;p41"/>
          <p:cNvGrpSpPr/>
          <p:nvPr/>
        </p:nvGrpSpPr>
        <p:grpSpPr>
          <a:xfrm>
            <a:off x="1543589" y="3888570"/>
            <a:ext cx="323614" cy="318282"/>
            <a:chOff x="1244325" y="4999400"/>
            <a:chExt cx="444525" cy="437200"/>
          </a:xfrm>
        </p:grpSpPr>
        <p:sp>
          <p:nvSpPr>
            <p:cNvPr id="655" name="Google Shape;655;p41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41"/>
          <p:cNvGrpSpPr/>
          <p:nvPr/>
        </p:nvGrpSpPr>
        <p:grpSpPr>
          <a:xfrm>
            <a:off x="2063217" y="3878341"/>
            <a:ext cx="265829" cy="338720"/>
            <a:chOff x="1958100" y="4985350"/>
            <a:chExt cx="365150" cy="465275"/>
          </a:xfrm>
        </p:grpSpPr>
        <p:sp>
          <p:nvSpPr>
            <p:cNvPr id="661" name="Google Shape;661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1"/>
          <p:cNvGrpSpPr/>
          <p:nvPr/>
        </p:nvGrpSpPr>
        <p:grpSpPr>
          <a:xfrm>
            <a:off x="2534378" y="3891227"/>
            <a:ext cx="304959" cy="313386"/>
            <a:chOff x="2605300" y="5003050"/>
            <a:chExt cx="418900" cy="430475"/>
          </a:xfrm>
        </p:grpSpPr>
        <p:sp>
          <p:nvSpPr>
            <p:cNvPr id="665" name="Google Shape;665;p41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41"/>
          <p:cNvGrpSpPr/>
          <p:nvPr/>
        </p:nvGrpSpPr>
        <p:grpSpPr>
          <a:xfrm>
            <a:off x="2995330" y="3897906"/>
            <a:ext cx="364510" cy="299608"/>
            <a:chOff x="3238475" y="5012225"/>
            <a:chExt cx="500700" cy="411550"/>
          </a:xfrm>
        </p:grpSpPr>
        <p:sp>
          <p:nvSpPr>
            <p:cNvPr id="669" name="Google Shape;669;p41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41"/>
          <p:cNvGrpSpPr/>
          <p:nvPr/>
        </p:nvGrpSpPr>
        <p:grpSpPr>
          <a:xfrm>
            <a:off x="3959002" y="3865893"/>
            <a:ext cx="400072" cy="363618"/>
            <a:chOff x="4562200" y="4968250"/>
            <a:chExt cx="549550" cy="499475"/>
          </a:xfrm>
        </p:grpSpPr>
        <p:sp>
          <p:nvSpPr>
            <p:cNvPr id="675" name="Google Shape;675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41"/>
          <p:cNvGrpSpPr/>
          <p:nvPr/>
        </p:nvGrpSpPr>
        <p:grpSpPr>
          <a:xfrm>
            <a:off x="3529627" y="3886349"/>
            <a:ext cx="277368" cy="322267"/>
            <a:chOff x="3972400" y="4996350"/>
            <a:chExt cx="381000" cy="442675"/>
          </a:xfrm>
        </p:grpSpPr>
        <p:sp>
          <p:nvSpPr>
            <p:cNvPr id="681" name="Google Shape;681;p41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41"/>
          <p:cNvGrpSpPr/>
          <p:nvPr/>
        </p:nvGrpSpPr>
        <p:grpSpPr>
          <a:xfrm>
            <a:off x="4453295" y="3859231"/>
            <a:ext cx="392956" cy="376940"/>
            <a:chOff x="5241175" y="4959100"/>
            <a:chExt cx="539775" cy="517775"/>
          </a:xfrm>
        </p:grpSpPr>
        <p:sp>
          <p:nvSpPr>
            <p:cNvPr id="684" name="Google Shape;684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41"/>
          <p:cNvSpPr/>
          <p:nvPr/>
        </p:nvSpPr>
        <p:spPr>
          <a:xfrm>
            <a:off x="4967470" y="3952040"/>
            <a:ext cx="345836" cy="191155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41"/>
          <p:cNvGrpSpPr/>
          <p:nvPr/>
        </p:nvGrpSpPr>
        <p:grpSpPr>
          <a:xfrm>
            <a:off x="5504527" y="3915233"/>
            <a:ext cx="252052" cy="289835"/>
            <a:chOff x="6685175" y="5036025"/>
            <a:chExt cx="346225" cy="398125"/>
          </a:xfrm>
        </p:grpSpPr>
        <p:sp>
          <p:nvSpPr>
            <p:cNvPr id="692" name="Google Shape;692;p41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41"/>
          <p:cNvGrpSpPr/>
          <p:nvPr/>
        </p:nvGrpSpPr>
        <p:grpSpPr>
          <a:xfrm>
            <a:off x="6131017" y="2563399"/>
            <a:ext cx="432570" cy="421334"/>
            <a:chOff x="5926225" y="921350"/>
            <a:chExt cx="517800" cy="504350"/>
          </a:xfrm>
        </p:grpSpPr>
        <p:sp>
          <p:nvSpPr>
            <p:cNvPr id="698" name="Google Shape;698;p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700" name="Google Shape;700;p41"/>
          <p:cNvSpPr/>
          <p:nvPr/>
        </p:nvSpPr>
        <p:spPr>
          <a:xfrm>
            <a:off x="6324938" y="27994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41"/>
          <p:cNvGrpSpPr/>
          <p:nvPr/>
        </p:nvGrpSpPr>
        <p:grpSpPr>
          <a:xfrm>
            <a:off x="7016005" y="2542779"/>
            <a:ext cx="432570" cy="421334"/>
            <a:chOff x="5926225" y="921350"/>
            <a:chExt cx="517800" cy="504350"/>
          </a:xfrm>
        </p:grpSpPr>
        <p:sp>
          <p:nvSpPr>
            <p:cNvPr id="702" name="Google Shape;702;p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41"/>
          <p:cNvSpPr/>
          <p:nvPr/>
        </p:nvSpPr>
        <p:spPr>
          <a:xfrm>
            <a:off x="7438526" y="27788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41"/>
          <p:cNvGrpSpPr/>
          <p:nvPr/>
        </p:nvGrpSpPr>
        <p:grpSpPr>
          <a:xfrm>
            <a:off x="6131285" y="3291821"/>
            <a:ext cx="1075937" cy="1047989"/>
            <a:chOff x="5926225" y="921350"/>
            <a:chExt cx="517800" cy="504350"/>
          </a:xfrm>
        </p:grpSpPr>
        <p:sp>
          <p:nvSpPr>
            <p:cNvPr id="706" name="Google Shape;706;p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66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66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41"/>
          <p:cNvSpPr/>
          <p:nvPr/>
        </p:nvSpPr>
        <p:spPr>
          <a:xfrm>
            <a:off x="6613598" y="38789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33CC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1"/>
          <p:cNvSpPr txBox="1"/>
          <p:nvPr/>
        </p:nvSpPr>
        <p:spPr>
          <a:xfrm>
            <a:off x="6019975" y="312075"/>
            <a:ext cx="18543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This means that you can: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ind"/>
              <a:buChar char="●"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Resize them without losing quality.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ind"/>
              <a:buChar char="●"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Change fill color and opacity.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ind"/>
              <a:buChar char="●"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Change line color, width and style.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Isn’t that nice? :)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Examples: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10" name="Google Shape;710;p4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2"/>
          <p:cNvSpPr txBox="1"/>
          <p:nvPr/>
        </p:nvSpPr>
        <p:spPr>
          <a:xfrm>
            <a:off x="2468650" y="761875"/>
            <a:ext cx="54267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Now you can use any emoji as an icon!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16" name="Google Shape;716;p42"/>
          <p:cNvSpPr txBox="1"/>
          <p:nvPr/>
        </p:nvSpPr>
        <p:spPr>
          <a:xfrm>
            <a:off x="1085500" y="2221850"/>
            <a:ext cx="6772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FF0066"/>
                </a:highlight>
                <a:latin typeface="Hind"/>
                <a:ea typeface="Hind"/>
                <a:cs typeface="Hind"/>
                <a:sym typeface="Hi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FF0066"/>
              </a:highlight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17" name="Google Shape;717;p42"/>
          <p:cNvSpPr txBox="1"/>
          <p:nvPr/>
        </p:nvSpPr>
        <p:spPr>
          <a:xfrm>
            <a:off x="953775" y="7040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CC00"/>
                </a:solidFill>
              </a:rPr>
              <a:t>😉</a:t>
            </a:r>
            <a:endParaRPr sz="9600">
              <a:solidFill>
                <a:srgbClr val="FFCC00"/>
              </a:solidFill>
            </a:endParaRPr>
          </a:p>
        </p:txBody>
      </p:sp>
      <p:sp>
        <p:nvSpPr>
          <p:cNvPr id="718" name="Google Shape;718;p4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1158240" y="1089219"/>
            <a:ext cx="6754367" cy="2554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200" dirty="0"/>
              <a:t>WHY</a:t>
            </a:r>
            <a:br>
              <a:rPr lang="en" sz="7200" dirty="0"/>
            </a:br>
            <a:r>
              <a:rPr lang="it-IT" sz="7200" dirty="0"/>
              <a:t>USE SVM TOO?</a:t>
            </a:r>
            <a:endParaRPr sz="7200"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158240" y="346102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i="1" dirty="0"/>
              <a:t>Some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say</a:t>
            </a:r>
            <a:r>
              <a:rPr lang="it-IT" i="1" dirty="0"/>
              <a:t> </a:t>
            </a:r>
            <a:r>
              <a:rPr lang="it-IT" i="1" dirty="0" err="1"/>
              <a:t>it’s</a:t>
            </a:r>
            <a:r>
              <a:rPr lang="it-IT" i="1" dirty="0"/>
              <a:t> </a:t>
            </a:r>
            <a:r>
              <a:rPr lang="it-IT" i="1" dirty="0" err="1"/>
              <a:t>redundant</a:t>
            </a:r>
            <a:r>
              <a:rPr lang="it-IT" i="1" dirty="0"/>
              <a:t>…</a:t>
            </a:r>
            <a:endParaRPr i="1" dirty="0"/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</p:grpSpPr>
        <p:sp>
          <p:nvSpPr>
            <p:cNvPr id="245" name="Google Shape;245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27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>
            <a:spLocks noGrp="1"/>
          </p:cNvSpPr>
          <p:nvPr>
            <p:ph type="body" idx="2"/>
          </p:nvPr>
        </p:nvSpPr>
        <p:spPr>
          <a:xfrm>
            <a:off x="1004742" y="1167858"/>
            <a:ext cx="2746988" cy="3772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-US" sz="1100" b="1" dirty="0">
                <a:latin typeface="Consolas" panose="020B0609020204030204" pitchFamily="49" charset="0"/>
              </a:rPr>
              <a:t>ONLY DEEP NEURAL NETWORK SCORES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CLASS      PRECISION  RECALL  F1_SCORE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 err="1">
                <a:latin typeface="Consolas" panose="020B0609020204030204" pitchFamily="49" charset="0"/>
              </a:rPr>
              <a:t>no_entry</a:t>
            </a:r>
            <a:r>
              <a:rPr lang="en-US" sz="900" b="1" dirty="0">
                <a:latin typeface="Consolas" panose="020B0609020204030204" pitchFamily="49" charset="0"/>
              </a:rPr>
              <a:t>   1.000      0.671      0.803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 err="1">
                <a:latin typeface="Consolas" panose="020B0609020204030204" pitchFamily="49" charset="0"/>
              </a:rPr>
              <a:t>f_dx</a:t>
            </a:r>
            <a:r>
              <a:rPr lang="en-US" sz="900" b="1" dirty="0">
                <a:latin typeface="Consolas" panose="020B0609020204030204" pitchFamily="49" charset="0"/>
              </a:rPr>
              <a:t>       0.941      0.829      0.881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 err="1">
                <a:latin typeface="Consolas" panose="020B0609020204030204" pitchFamily="49" charset="0"/>
              </a:rPr>
              <a:t>f_sx</a:t>
            </a:r>
            <a:r>
              <a:rPr lang="en-US" sz="900" b="1" dirty="0">
                <a:latin typeface="Consolas" panose="020B0609020204030204" pitchFamily="49" charset="0"/>
              </a:rPr>
              <a:t>       0.913      0.901      0.907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 err="1">
                <a:latin typeface="Consolas" panose="020B0609020204030204" pitchFamily="49" charset="0"/>
              </a:rPr>
              <a:t>f_up</a:t>
            </a:r>
            <a:r>
              <a:rPr lang="en-US" sz="900" b="1" dirty="0">
                <a:latin typeface="Consolas" panose="020B0609020204030204" pitchFamily="49" charset="0"/>
              </a:rPr>
              <a:t>       0.676      0.548      0.605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g_0        0.909      0.526      0.667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g_180      0.632      0.456      0.529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g_45       0.939      0.733      0.823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g_90       0.936      0.791      0.857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n_1        0.900      0.200      0.327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n_2        0.860      0.343      0.490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n_3        0.577      0.254      0.353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n_4        0.556      0.435      0.488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n_5        0.630      0.582      0.605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n_6        0.788      0.588      0.673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900" b="1" dirty="0">
                <a:latin typeface="Consolas" panose="020B0609020204030204" pitchFamily="49" charset="0"/>
              </a:rPr>
              <a:t>wall       0.911      0.887      0.899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sz="1000" dirty="0">
              <a:latin typeface="Consolas" panose="020B0609020204030204" pitchFamily="49" charset="0"/>
            </a:endParaRPr>
          </a:p>
        </p:txBody>
      </p:sp>
      <p:sp>
        <p:nvSpPr>
          <p:cNvPr id="203" name="Google Shape;203;p16"/>
          <p:cNvSpPr txBox="1">
            <a:spLocks noGrp="1"/>
          </p:cNvSpPr>
          <p:nvPr>
            <p:ph type="body" idx="2"/>
          </p:nvPr>
        </p:nvSpPr>
        <p:spPr>
          <a:xfrm>
            <a:off x="3960159" y="1167858"/>
            <a:ext cx="3140627" cy="3772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-US" sz="1050" b="1" dirty="0">
                <a:latin typeface="Consolas" panose="020B0609020204030204" pitchFamily="49" charset="0"/>
              </a:rPr>
              <a:t>DEEP NEURAL NETWORK + LINEARSVM SCORES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CLASS      PRECISION  RECALL  F1_SCORE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 err="1">
                <a:latin typeface="Consolas" panose="020B0609020204030204" pitchFamily="49" charset="0"/>
              </a:rPr>
              <a:t>no_entry</a:t>
            </a:r>
            <a:r>
              <a:rPr lang="en-US" sz="900" b="1" dirty="0">
                <a:latin typeface="Consolas" panose="020B0609020204030204" pitchFamily="49" charset="0"/>
              </a:rPr>
              <a:t>   1.000      0.658      0.794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 err="1">
                <a:latin typeface="Consolas" panose="020B0609020204030204" pitchFamily="49" charset="0"/>
              </a:rPr>
              <a:t>f_dx</a:t>
            </a:r>
            <a:r>
              <a:rPr lang="en-US" sz="900" b="1" dirty="0">
                <a:latin typeface="Consolas" panose="020B0609020204030204" pitchFamily="49" charset="0"/>
              </a:rPr>
              <a:t>       0.755      0.770      0.762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 err="1">
                <a:latin typeface="Consolas" panose="020B0609020204030204" pitchFamily="49" charset="0"/>
              </a:rPr>
              <a:t>f_sx</a:t>
            </a:r>
            <a:r>
              <a:rPr lang="en-US" sz="900" b="1" dirty="0">
                <a:latin typeface="Consolas" panose="020B0609020204030204" pitchFamily="49" charset="0"/>
              </a:rPr>
              <a:t>       0.851      0.781      0.815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 err="1">
                <a:latin typeface="Consolas" panose="020B0609020204030204" pitchFamily="49" charset="0"/>
              </a:rPr>
              <a:t>f_up</a:t>
            </a:r>
            <a:r>
              <a:rPr lang="en-US" sz="900" b="1" dirty="0">
                <a:latin typeface="Consolas" panose="020B0609020204030204" pitchFamily="49" charset="0"/>
              </a:rPr>
              <a:t>       0.694      0.595      0.641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g_0        0.521      0.658      0.581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g_180      0.867      0.494      0.629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g_45       0.880      0.651      0.748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g_90       0.961      0.794      0.870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n_1        0.975      0.867      0.918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n_2        0.972      0.734      0.837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n_3        0.833      0.339      0.482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n_4        0.357      0.435      0.392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n_5        0.841      0.873      0.857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n_6        0.961      0.868      0.912</a:t>
            </a:r>
            <a:endParaRPr lang="it-IT" sz="900" b="1" dirty="0">
              <a:latin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sz="900" b="1" dirty="0">
                <a:latin typeface="Consolas" panose="020B0609020204030204" pitchFamily="49" charset="0"/>
              </a:rPr>
              <a:t>wall       0.965      0.726      0.829</a:t>
            </a:r>
            <a:endParaRPr lang="it-IT" sz="900" b="1" dirty="0">
              <a:latin typeface="Consolas" panose="020B0609020204030204" pitchFamily="49" charset="0"/>
            </a:endParaRPr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281;p25">
            <a:extLst>
              <a:ext uri="{FF2B5EF4-FFF2-40B4-BE49-F238E27FC236}">
                <a16:creationId xmlns:a16="http://schemas.microsoft.com/office/drawing/2014/main" id="{0900EB9D-D705-4803-853F-400C632336A0}"/>
              </a:ext>
            </a:extLst>
          </p:cNvPr>
          <p:cNvSpPr txBox="1">
            <a:spLocks/>
          </p:cNvSpPr>
          <p:nvPr/>
        </p:nvSpPr>
        <p:spPr>
          <a:xfrm>
            <a:off x="402674" y="428100"/>
            <a:ext cx="5132217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WHY USE SVM TOO?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it-IT" sz="2000" i="1" dirty="0">
                <a:solidFill>
                  <a:schemeClr val="bg1"/>
                </a:solidFill>
              </a:rPr>
              <a:t>ONLY DNN </a:t>
            </a:r>
            <a:r>
              <a:rPr lang="it-IT" sz="2000" b="0" dirty="0">
                <a:solidFill>
                  <a:schemeClr val="bg1"/>
                </a:solidFill>
              </a:rPr>
              <a:t>vs </a:t>
            </a:r>
            <a:r>
              <a:rPr lang="it-IT" sz="2000" i="1" dirty="0">
                <a:solidFill>
                  <a:schemeClr val="bg1"/>
                </a:solidFill>
              </a:rPr>
              <a:t>DNN+SVM </a:t>
            </a:r>
            <a:r>
              <a:rPr lang="it-IT" sz="2000" b="0" dirty="0">
                <a:solidFill>
                  <a:schemeClr val="bg1"/>
                </a:solidFill>
              </a:rPr>
              <a:t>SCORES</a:t>
            </a:r>
            <a:endParaRPr lang="en-US" sz="2400" b="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" name="Google Shape;281;p25">
            <a:extLst>
              <a:ext uri="{FF2B5EF4-FFF2-40B4-BE49-F238E27FC236}">
                <a16:creationId xmlns:a16="http://schemas.microsoft.com/office/drawing/2014/main" id="{CB07538D-D19C-4411-B630-649D5D0A31AD}"/>
              </a:ext>
            </a:extLst>
          </p:cNvPr>
          <p:cNvSpPr txBox="1">
            <a:spLocks/>
          </p:cNvSpPr>
          <p:nvPr/>
        </p:nvSpPr>
        <p:spPr>
          <a:xfrm>
            <a:off x="402674" y="428100"/>
            <a:ext cx="5132217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solidFill>
                  <a:srgbClr val="041F30"/>
                </a:solidFill>
              </a:rPr>
              <a:t>TARGET LOCK-ON</a:t>
            </a:r>
            <a:br>
              <a:rPr lang="en-US" sz="2400" dirty="0">
                <a:solidFill>
                  <a:srgbClr val="041F30"/>
                </a:solidFill>
              </a:rPr>
            </a:br>
            <a:r>
              <a:rPr lang="en-US" sz="2000" b="0" i="1" dirty="0">
                <a:solidFill>
                  <a:srgbClr val="041F30"/>
                </a:solidFill>
              </a:rPr>
              <a:t>Combat-ready!</a:t>
            </a:r>
            <a:endParaRPr lang="en-US" sz="2400" i="1" dirty="0">
              <a:solidFill>
                <a:srgbClr val="041F30"/>
              </a:solidFill>
            </a:endParaRPr>
          </a:p>
        </p:txBody>
      </p:sp>
      <p:pic>
        <p:nvPicPr>
          <p:cNvPr id="4" name="Immagine 3" descr="Immagine che contiene cielo, esterni, via, verde&#10;&#10;Descrizione generata automaticamente">
            <a:extLst>
              <a:ext uri="{FF2B5EF4-FFF2-40B4-BE49-F238E27FC236}">
                <a16:creationId xmlns:a16="http://schemas.microsoft.com/office/drawing/2014/main" id="{7E94D31B-BC99-4BEA-8344-CA87DC79B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" t="13074" b="12391"/>
          <a:stretch/>
        </p:blipFill>
        <p:spPr>
          <a:xfrm>
            <a:off x="987478" y="1328421"/>
            <a:ext cx="3126306" cy="1733437"/>
          </a:xfrm>
          <a:prstGeom prst="rect">
            <a:avLst/>
          </a:prstGeom>
        </p:spPr>
      </p:pic>
      <p:pic>
        <p:nvPicPr>
          <p:cNvPr id="5" name="Immagine 4" descr="Immagine che contiene cielo, esterni, verde, traffico&#10;&#10;Descrizione generata automaticamente">
            <a:extLst>
              <a:ext uri="{FF2B5EF4-FFF2-40B4-BE49-F238E27FC236}">
                <a16:creationId xmlns:a16="http://schemas.microsoft.com/office/drawing/2014/main" id="{D1BA5C99-7089-43E8-B5E7-8B384F1F3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54" r="2293" b="11892"/>
          <a:stretch/>
        </p:blipFill>
        <p:spPr>
          <a:xfrm>
            <a:off x="4250224" y="1328421"/>
            <a:ext cx="3126306" cy="1733437"/>
          </a:xfrm>
          <a:prstGeom prst="rect">
            <a:avLst/>
          </a:prstGeom>
        </p:spPr>
      </p:pic>
      <p:pic>
        <p:nvPicPr>
          <p:cNvPr id="6" name="Immagine 5" descr="Immagine che contiene cielo, esterni, luce, verde&#10;&#10;Descrizione generata automaticamente">
            <a:extLst>
              <a:ext uri="{FF2B5EF4-FFF2-40B4-BE49-F238E27FC236}">
                <a16:creationId xmlns:a16="http://schemas.microsoft.com/office/drawing/2014/main" id="{DBCD19B5-1BF1-4B1C-A187-CD22E0138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5" b="16075"/>
          <a:stretch/>
        </p:blipFill>
        <p:spPr>
          <a:xfrm>
            <a:off x="987478" y="3158848"/>
            <a:ext cx="3126306" cy="1773280"/>
          </a:xfrm>
          <a:prstGeom prst="rect">
            <a:avLst/>
          </a:prstGeom>
        </p:spPr>
      </p:pic>
      <p:pic>
        <p:nvPicPr>
          <p:cNvPr id="3" name="Immagine 2" descr="Immagine che contiene esterni, edificio, terra, strada&#10;&#10;Descrizione generata automaticamente">
            <a:extLst>
              <a:ext uri="{FF2B5EF4-FFF2-40B4-BE49-F238E27FC236}">
                <a16:creationId xmlns:a16="http://schemas.microsoft.com/office/drawing/2014/main" id="{58649490-3729-4035-A660-6420E470EA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34" b="17807"/>
          <a:stretch/>
        </p:blipFill>
        <p:spPr>
          <a:xfrm>
            <a:off x="4250224" y="3158848"/>
            <a:ext cx="3126305" cy="17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7" name="Google Shape;281;p25">
            <a:extLst>
              <a:ext uri="{FF2B5EF4-FFF2-40B4-BE49-F238E27FC236}">
                <a16:creationId xmlns:a16="http://schemas.microsoft.com/office/drawing/2014/main" id="{CB07538D-D19C-4411-B630-649D5D0A31AD}"/>
              </a:ext>
            </a:extLst>
          </p:cNvPr>
          <p:cNvSpPr txBox="1">
            <a:spLocks/>
          </p:cNvSpPr>
          <p:nvPr/>
        </p:nvSpPr>
        <p:spPr>
          <a:xfrm>
            <a:off x="402674" y="428100"/>
            <a:ext cx="5132217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solidFill>
                  <a:srgbClr val="041F30"/>
                </a:solidFill>
              </a:rPr>
              <a:t>MOTION CORE</a:t>
            </a:r>
            <a:br>
              <a:rPr lang="en-US" sz="2400" dirty="0">
                <a:solidFill>
                  <a:srgbClr val="041F30"/>
                </a:solidFill>
              </a:rPr>
            </a:br>
            <a:r>
              <a:rPr lang="en-US" sz="2000" b="0" i="1" dirty="0">
                <a:solidFill>
                  <a:srgbClr val="041F30"/>
                </a:solidFill>
              </a:rPr>
              <a:t>Achieve </a:t>
            </a:r>
            <a:r>
              <a:rPr lang="en-US" sz="2000" b="0" i="1">
                <a:solidFill>
                  <a:srgbClr val="041F30"/>
                </a:solidFill>
              </a:rPr>
              <a:t>your target!</a:t>
            </a:r>
            <a:endParaRPr lang="en-US" sz="2400" i="1" dirty="0">
              <a:solidFill>
                <a:srgbClr val="041F3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BB78FAE-B9E7-47FD-B010-A019B0F1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28" y="1452282"/>
            <a:ext cx="2421262" cy="26836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6412A3D-970B-4FF2-B252-1FD9C7508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535" y="1174101"/>
            <a:ext cx="2426986" cy="2961792"/>
          </a:xfrm>
          <a:prstGeom prst="rect">
            <a:avLst/>
          </a:prstGeom>
        </p:spPr>
      </p:pic>
      <p:sp>
        <p:nvSpPr>
          <p:cNvPr id="7" name="Google Shape;281;p25">
            <a:extLst>
              <a:ext uri="{FF2B5EF4-FFF2-40B4-BE49-F238E27FC236}">
                <a16:creationId xmlns:a16="http://schemas.microsoft.com/office/drawing/2014/main" id="{7390F045-A190-420A-A780-D58E76BA4BCC}"/>
              </a:ext>
            </a:extLst>
          </p:cNvPr>
          <p:cNvSpPr txBox="1">
            <a:spLocks/>
          </p:cNvSpPr>
          <p:nvPr/>
        </p:nvSpPr>
        <p:spPr>
          <a:xfrm>
            <a:off x="741069" y="4135893"/>
            <a:ext cx="3606581" cy="76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2000" b="0" i="1" dirty="0">
                <a:solidFill>
                  <a:srgbClr val="041F30"/>
                </a:solidFill>
              </a:rPr>
              <a:t>Alignment correction</a:t>
            </a:r>
            <a:endParaRPr lang="en-US" sz="2400" i="1" dirty="0">
              <a:solidFill>
                <a:srgbClr val="041F30"/>
              </a:solidFill>
            </a:endParaRPr>
          </a:p>
        </p:txBody>
      </p:sp>
      <p:sp>
        <p:nvSpPr>
          <p:cNvPr id="10" name="Google Shape;281;p25">
            <a:extLst>
              <a:ext uri="{FF2B5EF4-FFF2-40B4-BE49-F238E27FC236}">
                <a16:creationId xmlns:a16="http://schemas.microsoft.com/office/drawing/2014/main" id="{4FC5EECA-DC31-4CC0-B762-D9D4EF593AEA}"/>
              </a:ext>
            </a:extLst>
          </p:cNvPr>
          <p:cNvSpPr txBox="1">
            <a:spLocks/>
          </p:cNvSpPr>
          <p:nvPr/>
        </p:nvSpPr>
        <p:spPr>
          <a:xfrm>
            <a:off x="4330738" y="4135893"/>
            <a:ext cx="3606581" cy="76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2000" b="0" i="1" dirty="0">
                <a:solidFill>
                  <a:srgbClr val="041F30"/>
                </a:solidFill>
              </a:rPr>
              <a:t>Distortion correction on door</a:t>
            </a:r>
            <a:endParaRPr lang="en-US" sz="2400" i="1" dirty="0">
              <a:solidFill>
                <a:srgbClr val="041F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6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7" name="Google Shape;281;p25">
            <a:extLst>
              <a:ext uri="{FF2B5EF4-FFF2-40B4-BE49-F238E27FC236}">
                <a16:creationId xmlns:a16="http://schemas.microsoft.com/office/drawing/2014/main" id="{CB07538D-D19C-4411-B630-649D5D0A31AD}"/>
              </a:ext>
            </a:extLst>
          </p:cNvPr>
          <p:cNvSpPr txBox="1">
            <a:spLocks/>
          </p:cNvSpPr>
          <p:nvPr/>
        </p:nvSpPr>
        <p:spPr>
          <a:xfrm>
            <a:off x="402674" y="428100"/>
            <a:ext cx="5132217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2400" dirty="0">
                <a:solidFill>
                  <a:srgbClr val="041F30"/>
                </a:solidFill>
              </a:rPr>
              <a:t>MOTION CORE</a:t>
            </a:r>
            <a:br>
              <a:rPr lang="en-US" sz="2400" dirty="0">
                <a:solidFill>
                  <a:srgbClr val="041F30"/>
                </a:solidFill>
              </a:rPr>
            </a:br>
            <a:r>
              <a:rPr lang="en-US" sz="2000" b="0" i="1" dirty="0">
                <a:solidFill>
                  <a:srgbClr val="041F30"/>
                </a:solidFill>
              </a:rPr>
              <a:t>Achieve your target!</a:t>
            </a:r>
            <a:endParaRPr lang="en-US" sz="2400" i="1" dirty="0">
              <a:solidFill>
                <a:srgbClr val="041F3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D4B61E4-903E-4DDB-9279-6772210F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59" y="1808100"/>
            <a:ext cx="3676591" cy="20474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D4802A4-0F41-4005-8445-41D522D07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44" y="1313368"/>
            <a:ext cx="2631769" cy="2849570"/>
          </a:xfrm>
          <a:prstGeom prst="rect">
            <a:avLst/>
          </a:prstGeom>
        </p:spPr>
      </p:pic>
      <p:sp>
        <p:nvSpPr>
          <p:cNvPr id="8" name="Google Shape;281;p25">
            <a:extLst>
              <a:ext uri="{FF2B5EF4-FFF2-40B4-BE49-F238E27FC236}">
                <a16:creationId xmlns:a16="http://schemas.microsoft.com/office/drawing/2014/main" id="{992380E5-D982-47CE-8112-B58209493F8D}"/>
              </a:ext>
            </a:extLst>
          </p:cNvPr>
          <p:cNvSpPr txBox="1">
            <a:spLocks/>
          </p:cNvSpPr>
          <p:nvPr/>
        </p:nvSpPr>
        <p:spPr>
          <a:xfrm>
            <a:off x="741069" y="4135893"/>
            <a:ext cx="3606581" cy="76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2000" b="0" i="1" dirty="0">
                <a:solidFill>
                  <a:srgbClr val="041F30"/>
                </a:solidFill>
              </a:rPr>
              <a:t>Distortion measurement</a:t>
            </a:r>
            <a:endParaRPr lang="en-US" sz="2400" i="1" dirty="0">
              <a:solidFill>
                <a:srgbClr val="041F30"/>
              </a:solidFill>
            </a:endParaRPr>
          </a:p>
        </p:txBody>
      </p:sp>
      <p:sp>
        <p:nvSpPr>
          <p:cNvPr id="11" name="Google Shape;281;p25">
            <a:extLst>
              <a:ext uri="{FF2B5EF4-FFF2-40B4-BE49-F238E27FC236}">
                <a16:creationId xmlns:a16="http://schemas.microsoft.com/office/drawing/2014/main" id="{CFF13988-1219-4390-8D3F-EB4EC567DFD7}"/>
              </a:ext>
            </a:extLst>
          </p:cNvPr>
          <p:cNvSpPr txBox="1">
            <a:spLocks/>
          </p:cNvSpPr>
          <p:nvPr/>
        </p:nvSpPr>
        <p:spPr>
          <a:xfrm>
            <a:off x="4330738" y="4135893"/>
            <a:ext cx="3606581" cy="76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US" sz="2000" b="0" i="1" dirty="0">
                <a:solidFill>
                  <a:srgbClr val="041F30"/>
                </a:solidFill>
              </a:rPr>
              <a:t>Distortion correction on sign</a:t>
            </a:r>
            <a:endParaRPr lang="en-US" sz="2400" i="1" dirty="0">
              <a:solidFill>
                <a:srgbClr val="041F30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3B6106A-67CD-4A96-98DD-5A812572D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93" t="43948" r="47453" b="50453"/>
          <a:stretch/>
        </p:blipFill>
        <p:spPr>
          <a:xfrm>
            <a:off x="4202991" y="2774156"/>
            <a:ext cx="127747" cy="15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231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66FF33"/>
                </a:solidFill>
              </a:rPr>
              <a:t>TEAM SPAZIO</a:t>
            </a:r>
            <a:endParaRPr b="1" dirty="0">
              <a:solidFill>
                <a:srgbClr val="66FF3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dirty="0"/>
              <a:t>ALLEGRETTI GIOVANNI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dirty="0"/>
              <a:t>DI DOMENICO FABRIZIO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dirty="0"/>
              <a:t>DI PRISCO GIOVANNI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dirty="0"/>
              <a:t>SCHETTINI MARCO</a:t>
            </a:r>
            <a:endParaRPr sz="1800" b="1" dirty="0"/>
          </a:p>
        </p:txBody>
      </p:sp>
      <p:pic>
        <p:nvPicPr>
          <p:cNvPr id="405" name="Google Shape;405;p38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C54BE0-5B08-4E20-A8C0-999D17F55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4301" y="2571750"/>
            <a:ext cx="2110349" cy="2021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1134</Words>
  <Application>Microsoft Office PowerPoint</Application>
  <PresentationFormat>Presentazione su schermo (16:9)</PresentationFormat>
  <Paragraphs>222</Paragraphs>
  <Slides>34</Slides>
  <Notes>34</Notes>
  <HiddenSlides>25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9" baseType="lpstr">
      <vt:lpstr>Hind</vt:lpstr>
      <vt:lpstr>Arial</vt:lpstr>
      <vt:lpstr>Calibri</vt:lpstr>
      <vt:lpstr>Consolas</vt:lpstr>
      <vt:lpstr>Dumaine</vt:lpstr>
      <vt:lpstr>ARTIFICIAL VISION ROVER TEAM SPAZIO</vt:lpstr>
      <vt:lpstr>Presentazione standard di PowerPoint</vt:lpstr>
      <vt:lpstr>Presentazione standard di PowerPoint</vt:lpstr>
      <vt:lpstr>WHY USE SVM TOO?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THANKS!</vt:lpstr>
      <vt:lpstr>HELLO!</vt:lpstr>
      <vt:lpstr>1. TRANSITION HEADLINE</vt:lpstr>
      <vt:lpstr>Presentazione standard di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Credits</vt:lpstr>
      <vt:lpstr>Presentation design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VISION ROVER TEAM SPAZIO</dc:title>
  <cp:lastModifiedBy>GIOVANNI DI PRISCO</cp:lastModifiedBy>
  <cp:revision>23</cp:revision>
  <dcterms:modified xsi:type="dcterms:W3CDTF">2019-08-30T11:26:54Z</dcterms:modified>
</cp:coreProperties>
</file>